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7" r:id="rId3"/>
    <p:sldId id="281" r:id="rId4"/>
    <p:sldId id="298" r:id="rId5"/>
    <p:sldId id="282" r:id="rId6"/>
    <p:sldId id="283" r:id="rId7"/>
    <p:sldId id="284" r:id="rId8"/>
    <p:sldId id="287" r:id="rId9"/>
    <p:sldId id="299" r:id="rId10"/>
    <p:sldId id="286" r:id="rId11"/>
    <p:sldId id="288" r:id="rId12"/>
    <p:sldId id="290" r:id="rId13"/>
    <p:sldId id="291" r:id="rId14"/>
    <p:sldId id="289" r:id="rId15"/>
    <p:sldId id="285" r:id="rId16"/>
    <p:sldId id="292" r:id="rId17"/>
    <p:sldId id="294" r:id="rId18"/>
    <p:sldId id="293" r:id="rId19"/>
    <p:sldId id="296" r:id="rId20"/>
    <p:sldId id="300" r:id="rId21"/>
    <p:sldId id="295" r:id="rId22"/>
    <p:sldId id="297" r:id="rId23"/>
    <p:sldId id="301" r:id="rId24"/>
    <p:sldId id="303" r:id="rId25"/>
    <p:sldId id="302" r:id="rId26"/>
    <p:sldId id="304" r:id="rId27"/>
    <p:sldId id="307" r:id="rId28"/>
    <p:sldId id="305" r:id="rId29"/>
    <p:sldId id="266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78018" autoAdjust="0"/>
  </p:normalViewPr>
  <p:slideViewPr>
    <p:cSldViewPr snapToGrid="0">
      <p:cViewPr varScale="1">
        <p:scale>
          <a:sx n="58" d="100"/>
          <a:sy n="58" d="100"/>
        </p:scale>
        <p:origin x="16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CD7B7-6E6D-4A0E-B7C9-FECF8484FA63}" type="datetimeFigureOut">
              <a:rPr lang="zh-CN" altLang="en-US" smtClean="0"/>
              <a:t>2016/7/4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19EF-CF1D-4E44-ACE0-8E966DF4BC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470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1BCDC-A7E1-48AB-8345-173F03538ECF}" type="datetimeFigureOut">
              <a:rPr lang="zh-CN" altLang="en-US" smtClean="0"/>
              <a:t>2016/7/4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8296-53C9-4B55-AA5D-AEDD9987D2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114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78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8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9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60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7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769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48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6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05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79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12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51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Finally is the third part: recent progress.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31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689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60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41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11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3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65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905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73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0070C0"/>
                </a:solidFill>
              </a:rPr>
              <a:t/>
            </a:r>
            <a:br>
              <a:rPr lang="en-US" altLang="zh-CN" dirty="0" smtClean="0">
                <a:solidFill>
                  <a:srgbClr val="0070C0"/>
                </a:solidFill>
              </a:rPr>
            </a:br>
            <a:endParaRPr lang="en-US" altLang="zh-CN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27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30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05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4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59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55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0070C0"/>
                </a:solidFill>
              </a:rPr>
              <a:t/>
            </a:r>
            <a:br>
              <a:rPr lang="en-US" altLang="zh-CN" dirty="0" smtClean="0">
                <a:solidFill>
                  <a:srgbClr val="0070C0"/>
                </a:solidFill>
              </a:rPr>
            </a:br>
            <a:endParaRPr lang="zh-CN" altLang="en-US" dirty="0" smtClean="0">
              <a:solidFill>
                <a:srgbClr val="0070C0"/>
              </a:solidFill>
            </a:endParaRP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49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Then is the second part: aromatic </a:t>
            </a:r>
            <a:r>
              <a:rPr lang="en-US" altLang="zh-CN" baseline="0" dirty="0" err="1" smtClean="0"/>
              <a:t>arylation</a:t>
            </a:r>
            <a:r>
              <a:rPr lang="en-US" altLang="zh-CN" baseline="0" dirty="0" smtClean="0"/>
              <a:t>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8296-53C9-4B55-AA5D-AEDD9987D22A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53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22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9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模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2008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01608" y="6492875"/>
            <a:ext cx="442392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57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7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60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5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07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27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5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8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7DFF-3589-4478-9A29-5FDF99A90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7294" y="2919600"/>
            <a:ext cx="9171294" cy="173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68354" y="5505943"/>
            <a:ext cx="55799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latinLnBrk="1"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1pPr>
            <a:lvl2pPr marL="742950" indent="-285750" algn="r" latinLnBrk="1"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2pPr>
            <a:lvl3pPr marL="1143000" indent="-228600" algn="r" latinLnBrk="1"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3pPr>
            <a:lvl4pPr marL="1600200" indent="-228600" algn="r" latinLnBrk="1"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4pPr>
            <a:lvl5pPr marL="2057400" indent="-228600" algn="r" latinLnBrk="1"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9pPr>
          </a:lstStyle>
          <a:p>
            <a:pPr algn="ctr" eaLnBrk="1" hangingPunct="1"/>
            <a:r>
              <a:rPr lang="en-US" altLang="zh-CN" sz="2000" dirty="0" smtClean="0"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Reporter: Qinglan Liu</a:t>
            </a:r>
          </a:p>
          <a:p>
            <a:pPr algn="ctr" eaLnBrk="1" hangingPunct="1"/>
            <a:r>
              <a:rPr lang="en-US" altLang="zh-CN" sz="2000" dirty="0" smtClean="0"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Supervisor: Prof</a:t>
            </a:r>
            <a:r>
              <a:rPr lang="en-US" altLang="zh-CN" sz="2000" dirty="0"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2000" dirty="0" smtClean="0"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Yong Huang</a:t>
            </a:r>
          </a:p>
          <a:p>
            <a:pPr algn="ctr" eaLnBrk="1" hangingPunct="1"/>
            <a:r>
              <a:rPr lang="en-US" altLang="zh-CN" sz="2000" dirty="0" smtClean="0">
                <a:latin typeface="Arial" panose="020B0604020202020204" pitchFamily="34" charset="0"/>
                <a:ea typeface="华文宋体" panose="02010600040101010101" pitchFamily="2" charset="-122"/>
                <a:cs typeface="Arial" panose="020B0604020202020204" pitchFamily="34" charset="0"/>
              </a:rPr>
              <a:t>2016-07-04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36" y="354292"/>
            <a:ext cx="7703232" cy="2220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55" y="3066785"/>
            <a:ext cx="5599891" cy="22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14" y="1781174"/>
            <a:ext cx="4791075" cy="1924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939" y="3853333"/>
            <a:ext cx="4895850" cy="24479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3455" y="1362855"/>
            <a:ext cx="1766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“</a:t>
            </a:r>
            <a:r>
              <a:rPr lang="en-US" altLang="zh-CN" dirty="0" err="1" smtClean="0">
                <a:solidFill>
                  <a:srgbClr val="0070C0"/>
                </a:solidFill>
              </a:rPr>
              <a:t>ortho</a:t>
            </a:r>
            <a:r>
              <a:rPr lang="en-US" altLang="zh-CN" dirty="0" smtClean="0">
                <a:solidFill>
                  <a:srgbClr val="0070C0"/>
                </a:solidFill>
              </a:rPr>
              <a:t> effect”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2033" y="4278086"/>
            <a:ext cx="310242" cy="244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3455" y="3009906"/>
            <a:ext cx="224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preference to form an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sp2-sp3 </a:t>
            </a:r>
            <a:r>
              <a:rPr lang="en-US" altLang="zh-CN" dirty="0">
                <a:solidFill>
                  <a:srgbClr val="0070C0"/>
                </a:solidFill>
              </a:rPr>
              <a:t>C-C bond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3455" y="4825458"/>
            <a:ext cx="224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preference to form an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sp2-sp2 </a:t>
            </a:r>
            <a:r>
              <a:rPr lang="en-US" altLang="zh-CN" dirty="0">
                <a:solidFill>
                  <a:srgbClr val="0070C0"/>
                </a:solidFill>
              </a:rPr>
              <a:t>C-C bond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1287768"/>
            <a:ext cx="187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catalytic cycle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05" y="1287768"/>
            <a:ext cx="3038601" cy="50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47" y="2155579"/>
            <a:ext cx="4619048" cy="33714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5557" y="13377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The first aryl-</a:t>
            </a:r>
            <a:r>
              <a:rPr lang="en-US" altLang="zh-CN" dirty="0" err="1" smtClean="0">
                <a:solidFill>
                  <a:srgbClr val="0070C0"/>
                </a:solidFill>
              </a:rPr>
              <a:t>Pd</a:t>
            </a:r>
            <a:r>
              <a:rPr lang="en-US" altLang="zh-CN" dirty="0" smtClean="0">
                <a:solidFill>
                  <a:srgbClr val="0070C0"/>
                </a:solidFill>
              </a:rPr>
              <a:t>(IV</a:t>
            </a:r>
            <a:r>
              <a:rPr lang="en-US" altLang="zh-CN" dirty="0">
                <a:solidFill>
                  <a:srgbClr val="0070C0"/>
                </a:solidFill>
              </a:rPr>
              <a:t>) complex XVIII</a:t>
            </a:r>
            <a:br>
              <a:rPr lang="en-US" altLang="zh-CN" dirty="0">
                <a:solidFill>
                  <a:srgbClr val="0070C0"/>
                </a:solidFill>
              </a:rPr>
            </a:b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9187" y="6082687"/>
            <a:ext cx="2815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altLang="zh-CN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en-US" altLang="zh-C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6896 </a:t>
            </a:r>
            <a:endParaRPr lang="zh-CN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557" y="13377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</a:rPr>
              <a:t> Unsymmetrical </a:t>
            </a:r>
            <a:r>
              <a:rPr lang="en-US" altLang="zh-CN" dirty="0" smtClean="0">
                <a:solidFill>
                  <a:srgbClr val="0070C0"/>
                </a:solidFill>
              </a:rPr>
              <a:t>Aryl Coupling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470" y="1705568"/>
            <a:ext cx="5085714" cy="13428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637" y="3172583"/>
            <a:ext cx="3919380" cy="1319629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83118"/>
              </p:ext>
            </p:extLst>
          </p:nvPr>
        </p:nvGraphicFramePr>
        <p:xfrm>
          <a:off x="2784274" y="4639726"/>
          <a:ext cx="3608107" cy="155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CS ChemDraw Drawing" r:id="rId6" imgW="3399716" imgH="1468769" progId="ChemDraw.Document.6.0">
                  <p:embed/>
                </p:oleObj>
              </mc:Choice>
              <mc:Fallback>
                <p:oleObj name="CS ChemDraw Drawing" r:id="rId6" imgW="3399716" imgH="14687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4274" y="4639726"/>
                        <a:ext cx="3608107" cy="1558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3467239" y="6492875"/>
            <a:ext cx="2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J. Am. Chem. Soc. </a:t>
            </a:r>
            <a:r>
              <a:rPr lang="en-US" altLang="zh-CN" sz="1200" b="1" dirty="0" smtClean="0"/>
              <a:t>2004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126</a:t>
            </a:r>
            <a:r>
              <a:rPr lang="en-US" altLang="zh-CN" sz="1200" dirty="0" smtClean="0"/>
              <a:t>, 78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928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5657" y="1318736"/>
            <a:ext cx="7364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dirty="0" err="1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iodoarenes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reacted faster with </a:t>
            </a:r>
            <a:r>
              <a:rPr lang="en-US" altLang="zh-CN" dirty="0" err="1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Pd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(0) than with the </a:t>
            </a:r>
            <a:r>
              <a:rPr lang="en-US" altLang="zh-CN" dirty="0" err="1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Pd</a:t>
            </a:r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(II) </a:t>
            </a:r>
            <a:r>
              <a:rPr lang="en-US" altLang="zh-CN" dirty="0" err="1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metallacycles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and the </a:t>
            </a:r>
            <a:r>
              <a:rPr lang="en-US" altLang="zh-CN" dirty="0" err="1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bromoarenes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preferentially reacted with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</a:t>
            </a:r>
            <a:r>
              <a:rPr lang="en-US" altLang="zh-CN" dirty="0" err="1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Pd</a:t>
            </a:r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(II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rather than </a:t>
            </a:r>
            <a:r>
              <a:rPr lang="en-US" altLang="zh-CN" dirty="0" err="1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Pd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(0)</a:t>
            </a:r>
            <a:endParaRPr lang="zh-CN" altLang="en-US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554" y="2703731"/>
            <a:ext cx="4419048" cy="30095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44767" y="5897921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J. Am. Chem. Soc. </a:t>
            </a:r>
            <a:r>
              <a:rPr lang="en-US" altLang="zh-CN" sz="1200" b="1" dirty="0" smtClean="0"/>
              <a:t>2004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126</a:t>
            </a:r>
            <a:r>
              <a:rPr lang="en-US" altLang="zh-CN" sz="1200" dirty="0" smtClean="0"/>
              <a:t>, 78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483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93789" y="3186050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Org. </a:t>
            </a:r>
            <a:r>
              <a:rPr lang="en-US" altLang="zh-CN" sz="1200" i="1" dirty="0" err="1" smtClean="0"/>
              <a:t>Lett</a:t>
            </a:r>
            <a:r>
              <a:rPr lang="en-US" altLang="zh-CN" sz="1200" i="1" dirty="0" smtClean="0"/>
              <a:t>. </a:t>
            </a:r>
            <a:r>
              <a:rPr lang="en-US" altLang="zh-CN" sz="1200" b="1" dirty="0" smtClean="0"/>
              <a:t>2006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8</a:t>
            </a:r>
            <a:r>
              <a:rPr lang="en-US" altLang="zh-CN" sz="1200" dirty="0" smtClean="0"/>
              <a:t>, 3967 </a:t>
            </a:r>
            <a:endParaRPr lang="zh-CN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576422" y="3990431"/>
            <a:ext cx="1764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“</a:t>
            </a:r>
            <a:r>
              <a:rPr lang="en-US" altLang="zh-CN" dirty="0" err="1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geminal</a:t>
            </a:r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group </a:t>
            </a:r>
            <a:endParaRPr lang="en-US" altLang="zh-CN" dirty="0" smtClean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effect”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50343" y="5431591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/>
              <a:t>Org. </a:t>
            </a:r>
            <a:r>
              <a:rPr lang="en-US" altLang="zh-CN" sz="1200" i="1" dirty="0" err="1"/>
              <a:t>Lett</a:t>
            </a:r>
            <a:r>
              <a:rPr lang="en-US" altLang="zh-CN" sz="1200" i="1" dirty="0"/>
              <a:t>. </a:t>
            </a:r>
            <a:r>
              <a:rPr lang="en-US" altLang="zh-CN" sz="1200" b="1" dirty="0"/>
              <a:t>2012</a:t>
            </a:r>
            <a:r>
              <a:rPr lang="en-US" altLang="zh-CN" sz="1200" i="1" dirty="0"/>
              <a:t>, 14, </a:t>
            </a:r>
            <a:r>
              <a:rPr lang="en-US" altLang="zh-CN" sz="1200" dirty="0"/>
              <a:t>5792 </a:t>
            </a:r>
            <a:endParaRPr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511107" y="1810930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“chelating effect”</a:t>
            </a:r>
            <a:endParaRPr lang="zh-CN" altLang="en-US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64" y="2180262"/>
            <a:ext cx="4352925" cy="31337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291033" y="3463049"/>
            <a:ext cx="145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dibenzopyran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97" y="1660411"/>
            <a:ext cx="4343400" cy="4533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8032" y="6194311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Adv. Synth. </a:t>
            </a:r>
            <a:r>
              <a:rPr lang="en-US" altLang="zh-CN" sz="1200" i="1" dirty="0" err="1" smtClean="0"/>
              <a:t>Catal</a:t>
            </a:r>
            <a:r>
              <a:rPr lang="en-US" altLang="zh-CN" sz="1200" i="1" dirty="0" smtClean="0"/>
              <a:t>.  </a:t>
            </a:r>
            <a:r>
              <a:rPr lang="en-US" altLang="zh-CN" sz="1200" b="1" dirty="0" smtClean="0"/>
              <a:t>2010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352</a:t>
            </a:r>
            <a:r>
              <a:rPr lang="en-US" altLang="zh-CN" sz="1200" dirty="0" smtClean="0"/>
              <a:t>, 1451 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5778031" y="2364119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Adv. Synth. </a:t>
            </a:r>
            <a:r>
              <a:rPr lang="en-US" altLang="zh-CN" sz="1200" i="1" dirty="0" err="1" smtClean="0"/>
              <a:t>Catal</a:t>
            </a:r>
            <a:r>
              <a:rPr lang="en-US" altLang="zh-CN" sz="1200" i="1" dirty="0" smtClean="0"/>
              <a:t>.  </a:t>
            </a:r>
            <a:r>
              <a:rPr lang="en-US" altLang="zh-CN" sz="1200" b="1" dirty="0" smtClean="0"/>
              <a:t>2008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350</a:t>
            </a:r>
            <a:r>
              <a:rPr lang="en-US" altLang="zh-CN" sz="1200" dirty="0" smtClean="0"/>
              <a:t>, 2179 </a:t>
            </a:r>
            <a:endParaRPr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5778032" y="4535347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Adv. Synth. </a:t>
            </a:r>
            <a:r>
              <a:rPr lang="en-US" altLang="zh-CN" sz="1200" i="1" dirty="0" err="1" smtClean="0"/>
              <a:t>Catal</a:t>
            </a:r>
            <a:r>
              <a:rPr lang="en-US" altLang="zh-CN" sz="1200" i="1" dirty="0" smtClean="0"/>
              <a:t>.  </a:t>
            </a:r>
            <a:r>
              <a:rPr lang="en-US" altLang="zh-CN" sz="1200" b="1" dirty="0" smtClean="0"/>
              <a:t>2008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350</a:t>
            </a:r>
            <a:r>
              <a:rPr lang="en-US" altLang="zh-CN" sz="1200" dirty="0" smtClean="0"/>
              <a:t>, 2513 </a:t>
            </a:r>
            <a:endParaRPr lang="zh-CN" altLang="en-US" sz="1200" dirty="0"/>
          </a:p>
        </p:txBody>
      </p:sp>
      <p:sp>
        <p:nvSpPr>
          <p:cNvPr id="11" name="矩形 10"/>
          <p:cNvSpPr/>
          <p:nvPr/>
        </p:nvSpPr>
        <p:spPr>
          <a:xfrm>
            <a:off x="375557" y="13377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</a:rPr>
              <a:t> N-protected o-</a:t>
            </a:r>
            <a:r>
              <a:rPr lang="en-US" altLang="zh-CN" dirty="0" err="1">
                <a:solidFill>
                  <a:srgbClr val="0070C0"/>
                </a:solidFill>
              </a:rPr>
              <a:t>bromoanilines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14634" y="1994787"/>
            <a:ext cx="116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carbazoles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7806" y="3586717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dihydrophenanthridine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07806" y="5341229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phenanthridine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92" y="1898865"/>
            <a:ext cx="5002301" cy="4373680"/>
          </a:xfrm>
          <a:prstGeom prst="rect">
            <a:avLst/>
          </a:prstGeom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2646" y="1214746"/>
            <a:ext cx="356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Direct </a:t>
            </a:r>
            <a:r>
              <a:rPr lang="en-US" altLang="zh-CN" dirty="0" err="1">
                <a:solidFill>
                  <a:srgbClr val="0070C0"/>
                </a:solidFill>
              </a:rPr>
              <a:t>phenanthridine</a:t>
            </a:r>
            <a:r>
              <a:rPr lang="en-US" altLang="zh-CN" dirty="0">
                <a:solidFill>
                  <a:srgbClr val="0070C0"/>
                </a:solidFill>
              </a:rPr>
              <a:t> syntheses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0538" y="1650201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Angew</a:t>
            </a:r>
            <a:r>
              <a:rPr lang="en-US" altLang="zh-CN" sz="1200" i="1" dirty="0" smtClean="0"/>
              <a:t>. Chem. Int. Ed. </a:t>
            </a:r>
            <a:r>
              <a:rPr lang="en-US" altLang="zh-CN" sz="1200" b="1" dirty="0" smtClean="0"/>
              <a:t>2009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48</a:t>
            </a:r>
            <a:r>
              <a:rPr lang="en-US" altLang="zh-CN" sz="1200" dirty="0" smtClean="0"/>
              <a:t>, 6713 </a:t>
            </a:r>
            <a:endParaRPr lang="zh-CN" altLang="en-US" sz="1200" dirty="0"/>
          </a:p>
        </p:txBody>
      </p:sp>
      <p:sp>
        <p:nvSpPr>
          <p:cNvPr id="8" name="文本框 8"/>
          <p:cNvSpPr txBox="1"/>
          <p:nvPr/>
        </p:nvSpPr>
        <p:spPr>
          <a:xfrm>
            <a:off x="5450538" y="6272545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 smtClean="0"/>
              <a:t>Org. </a:t>
            </a:r>
            <a:r>
              <a:rPr lang="en-US" altLang="zh-CN" sz="1200" i="1" dirty="0" err="1" smtClean="0"/>
              <a:t>Lett</a:t>
            </a:r>
            <a:r>
              <a:rPr lang="en-US" altLang="zh-CN" sz="1200" i="1" dirty="0" smtClean="0"/>
              <a:t>. </a:t>
            </a:r>
            <a:r>
              <a:rPr lang="en-US" altLang="zh-CN" sz="1200" b="1" dirty="0" smtClean="0"/>
              <a:t>2010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12</a:t>
            </a:r>
            <a:r>
              <a:rPr lang="en-US" altLang="zh-CN" sz="1200" dirty="0" smtClean="0"/>
              <a:t>, 5692 </a:t>
            </a: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168208" y="3587270"/>
            <a:ext cx="4815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0070C0"/>
                </a:solidFill>
              </a:rPr>
              <a:t>Intramolecular </a:t>
            </a:r>
            <a:r>
              <a:rPr lang="en-US" altLang="zh-CN" sz="1600" dirty="0" err="1">
                <a:solidFill>
                  <a:srgbClr val="0070C0"/>
                </a:solidFill>
              </a:rPr>
              <a:t>amination</a:t>
            </a:r>
            <a:r>
              <a:rPr lang="en-US" altLang="zh-CN" sz="1600" dirty="0">
                <a:solidFill>
                  <a:srgbClr val="0070C0"/>
                </a:solidFill>
              </a:rPr>
              <a:t> and an oxidative </a:t>
            </a:r>
            <a:r>
              <a:rPr lang="en-US" altLang="zh-CN" sz="1600" dirty="0" smtClean="0">
                <a:solidFill>
                  <a:srgbClr val="0070C0"/>
                </a:solidFill>
              </a:rPr>
              <a:t>dehydrogenation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0070C0"/>
                </a:solidFill>
              </a:rPr>
              <a:t>No </a:t>
            </a:r>
            <a:r>
              <a:rPr lang="en-US" altLang="zh-CN" sz="1600" dirty="0">
                <a:solidFill>
                  <a:srgbClr val="0070C0"/>
                </a:solidFill>
              </a:rPr>
              <a:t>protecting group </a:t>
            </a:r>
            <a:r>
              <a:rPr lang="en-US" altLang="zh-CN" sz="1600" dirty="0" smtClean="0">
                <a:solidFill>
                  <a:srgbClr val="0070C0"/>
                </a:solidFill>
              </a:rPr>
              <a:t>or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prefunctionalization</a:t>
            </a:r>
            <a:r>
              <a:rPr lang="en-US" altLang="zh-CN" sz="1600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 err="1" smtClean="0">
                <a:solidFill>
                  <a:srgbClr val="0070C0"/>
                </a:solidFill>
              </a:rPr>
              <a:t>Dioxygen</a:t>
            </a:r>
            <a:r>
              <a:rPr lang="en-US" altLang="zh-CN" sz="1600" dirty="0" smtClean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as the terminal </a:t>
            </a:r>
            <a:r>
              <a:rPr lang="en-US" altLang="zh-CN" sz="1600" dirty="0" smtClean="0">
                <a:solidFill>
                  <a:srgbClr val="0070C0"/>
                </a:solidFill>
              </a:rPr>
              <a:t>oxidant</a:t>
            </a:r>
            <a:r>
              <a:rPr lang="en-US" altLang="zh-CN" sz="1600" dirty="0">
                <a:solidFill>
                  <a:srgbClr val="0070C0"/>
                </a:solidFill>
              </a:rPr>
              <a:t/>
            </a:r>
            <a:br>
              <a:rPr lang="en-US" altLang="zh-CN" sz="1600" dirty="0">
                <a:solidFill>
                  <a:srgbClr val="0070C0"/>
                </a:solidFill>
              </a:rPr>
            </a:br>
            <a:endParaRPr lang="zh-CN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97" y="1883423"/>
            <a:ext cx="6085731" cy="376626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3455" y="1362855"/>
            <a:ext cx="1766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“</a:t>
            </a:r>
            <a:r>
              <a:rPr lang="en-US" altLang="zh-CN" dirty="0" err="1" smtClean="0">
                <a:solidFill>
                  <a:srgbClr val="0070C0"/>
                </a:solidFill>
              </a:rPr>
              <a:t>ortho</a:t>
            </a:r>
            <a:r>
              <a:rPr lang="en-US" altLang="zh-CN" dirty="0" smtClean="0">
                <a:solidFill>
                  <a:srgbClr val="0070C0"/>
                </a:solidFill>
              </a:rPr>
              <a:t> effect”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952" y="1776613"/>
            <a:ext cx="4514905" cy="4294921"/>
          </a:xfrm>
          <a:prstGeom prst="rect">
            <a:avLst/>
          </a:prstGeom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168208" y="199083"/>
            <a:ext cx="33409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8208" y="3600909"/>
            <a:ext cx="2792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chelating groups </a:t>
            </a:r>
            <a:r>
              <a:rPr lang="en-US" altLang="zh-CN" dirty="0" smtClean="0">
                <a:solidFill>
                  <a:srgbClr val="0070C0"/>
                </a:solidFill>
              </a:rPr>
              <a:t>are able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 offset </a:t>
            </a:r>
            <a:r>
              <a:rPr lang="en-US" altLang="zh-CN" dirty="0" smtClean="0">
                <a:solidFill>
                  <a:srgbClr val="0070C0"/>
                </a:solidFill>
              </a:rPr>
              <a:t>the “</a:t>
            </a:r>
            <a:r>
              <a:rPr lang="en-US" altLang="zh-CN" dirty="0" err="1" smtClean="0">
                <a:solidFill>
                  <a:srgbClr val="0070C0"/>
                </a:solidFill>
              </a:rPr>
              <a:t>ortho</a:t>
            </a:r>
            <a:r>
              <a:rPr lang="en-US" altLang="zh-CN" dirty="0" smtClean="0">
                <a:solidFill>
                  <a:srgbClr val="0070C0"/>
                </a:solidFill>
              </a:rPr>
              <a:t> effect”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90404" y="6245046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Angew</a:t>
            </a:r>
            <a:r>
              <a:rPr lang="en-US" altLang="zh-CN" sz="1200" i="1" dirty="0" smtClean="0"/>
              <a:t>. Chem. Int. Ed. </a:t>
            </a:r>
            <a:r>
              <a:rPr lang="en-US" altLang="zh-CN" sz="1200" b="1" dirty="0" smtClean="0"/>
              <a:t>2011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50</a:t>
            </a:r>
            <a:r>
              <a:rPr lang="en-US" altLang="zh-CN" sz="1200" dirty="0" smtClean="0"/>
              <a:t>, 12257 </a:t>
            </a:r>
            <a:endParaRPr lang="zh-CN" altLang="en-US" sz="1200" dirty="0"/>
          </a:p>
        </p:txBody>
      </p:sp>
      <p:sp>
        <p:nvSpPr>
          <p:cNvPr id="2" name="矩形 1"/>
          <p:cNvSpPr/>
          <p:nvPr/>
        </p:nvSpPr>
        <p:spPr>
          <a:xfrm>
            <a:off x="4016828" y="5921880"/>
            <a:ext cx="2726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retro-Diels−Alder reaction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3455" y="1362855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abnormal selectivity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77877"/>
            <a:ext cx="228139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1422" y="1889240"/>
            <a:ext cx="6431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70C0"/>
                </a:solidFill>
              </a:rPr>
              <a:t>avoiding the use of </a:t>
            </a:r>
            <a:r>
              <a:rPr lang="en-US" altLang="zh-CN" dirty="0" err="1">
                <a:solidFill>
                  <a:srgbClr val="0070C0"/>
                </a:solidFill>
              </a:rPr>
              <a:t>prefunctionalized</a:t>
            </a:r>
            <a:r>
              <a:rPr lang="en-US" altLang="zh-CN" dirty="0">
                <a:solidFill>
                  <a:srgbClr val="0070C0"/>
                </a:solidFill>
              </a:rPr>
              <a:t> reagents. </a:t>
            </a:r>
          </a:p>
          <a:p>
            <a:endParaRPr lang="en-US" altLang="zh-CN" b="1" u="sng" dirty="0" smtClean="0">
              <a:solidFill>
                <a:srgbClr val="0070C0"/>
              </a:solidFill>
            </a:endParaRPr>
          </a:p>
          <a:p>
            <a:r>
              <a:rPr lang="en-US" altLang="zh-CN" b="1" u="sng" dirty="0" smtClean="0">
                <a:solidFill>
                  <a:srgbClr val="0070C0"/>
                </a:solidFill>
              </a:rPr>
              <a:t>Challenge</a:t>
            </a:r>
            <a:r>
              <a:rPr lang="zh-CN" altLang="en-US" b="1" u="sng" dirty="0" smtClean="0">
                <a:solidFill>
                  <a:srgbClr val="0070C0"/>
                </a:solidFill>
              </a:rPr>
              <a:t>：</a:t>
            </a:r>
            <a:endParaRPr lang="en-US" altLang="zh-CN" b="1" u="sng" dirty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C-H bonds </a:t>
            </a:r>
            <a:r>
              <a:rPr lang="en-US" altLang="zh-CN" dirty="0">
                <a:solidFill>
                  <a:srgbClr val="0070C0"/>
                </a:solidFill>
              </a:rPr>
              <a:t>are ubiquitous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Selectivity</a:t>
            </a:r>
            <a:r>
              <a:rPr lang="en-US" altLang="zh-CN" dirty="0">
                <a:solidFill>
                  <a:srgbClr val="0070C0"/>
                </a:solidFill>
              </a:rPr>
              <a:t>, especially site </a:t>
            </a:r>
            <a:r>
              <a:rPr lang="en-US" altLang="zh-CN" dirty="0" smtClean="0">
                <a:solidFill>
                  <a:srgbClr val="0070C0"/>
                </a:solidFill>
              </a:rPr>
              <a:t>selectivity, remains </a:t>
            </a:r>
            <a:r>
              <a:rPr lang="en-US" altLang="zh-CN" dirty="0">
                <a:solidFill>
                  <a:srgbClr val="0070C0"/>
                </a:solidFill>
              </a:rPr>
              <a:t>challenging.</a:t>
            </a:r>
            <a:br>
              <a:rPr lang="en-US" altLang="zh-CN" dirty="0">
                <a:solidFill>
                  <a:srgbClr val="0070C0"/>
                </a:solidFill>
              </a:rPr>
            </a:b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1287768"/>
            <a:ext cx="178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C-H activation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62" y="3643566"/>
            <a:ext cx="5599891" cy="22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649" y="191704"/>
            <a:ext cx="18473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649" y="191704"/>
            <a:ext cx="148470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86000" y="2188028"/>
            <a:ext cx="59925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alkylation;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Recent progress</a:t>
            </a:r>
            <a:endParaRPr lang="en-US" altLang="zh-CN" sz="2800" b="1" dirty="0"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208" y="238998"/>
            <a:ext cx="3023585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Recent progress</a:t>
            </a:r>
            <a:b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</a:b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2575" y="1887063"/>
            <a:ext cx="813903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introduce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amino or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 acyl group at the </a:t>
            </a:r>
            <a:r>
              <a:rPr lang="en-US" altLang="zh-CN" sz="20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ortho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position of aryl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halides;</a:t>
            </a:r>
          </a:p>
          <a:p>
            <a:pPr marL="342900" indent="-342900">
              <a:buAutoNum type="alphaLcParenBoth"/>
            </a:pP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buAutoNum type="alphaLcParenBoth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form a C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−B bond at the ipso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position;</a:t>
            </a:r>
          </a:p>
          <a:p>
            <a:pPr marL="342900" indent="-342900">
              <a:buAutoNum type="alphaLcParenBoth"/>
            </a:pP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buAutoNum type="alphaLcParenBoth"/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achieve consecutive </a:t>
            </a: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ortho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meta-C−H bond activation of aryl rings bearing a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DG;</a:t>
            </a:r>
          </a:p>
          <a:p>
            <a:pPr marL="342900" indent="-342900">
              <a:buAutoNum type="alphaLcParenBoth"/>
            </a:pP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buFontTx/>
              <a:buAutoNum type="alphaLcParenBoth"/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sequentially activate N−H and C−H bonds for the 2-alkylation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</a:t>
            </a:r>
            <a:r>
              <a:rPr lang="en-US" altLang="zh-CN" sz="20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indoles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pPr marL="342900" indent="-342900">
              <a:buAutoNum type="alphaLcParenBoth"/>
            </a:pP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buAutoNum type="alphaLcParenBoth"/>
            </a:pP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buAutoNum type="alphaLcParenBoth"/>
            </a:pP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buAutoNum type="alphaLcParenBoth"/>
            </a:pP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dirty="0" smtClean="0"/>
              <a:t>        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288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8232" y="370505"/>
            <a:ext cx="3585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Amination</a:t>
            </a:r>
            <a:endParaRPr lang="zh-CN" altLang="en-US" sz="2800" b="1" dirty="0"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21" y="1610762"/>
            <a:ext cx="5198792" cy="2419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22353" y="6354375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J. Am. Chem. Soc. </a:t>
            </a:r>
            <a:r>
              <a:rPr lang="en-US" altLang="zh-CN" sz="1200" b="1" dirty="0" smtClean="0"/>
              <a:t>2013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135</a:t>
            </a:r>
            <a:r>
              <a:rPr lang="en-US" altLang="zh-CN" sz="1200" dirty="0" smtClean="0"/>
              <a:t>, 18350 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1917428" y="4427718"/>
            <a:ext cx="6784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The first </a:t>
            </a:r>
            <a:r>
              <a:rPr lang="en-US" altLang="zh-CN" dirty="0" err="1">
                <a:solidFill>
                  <a:srgbClr val="0070C0"/>
                </a:solidFill>
              </a:rPr>
              <a:t>Pd</a:t>
            </a:r>
            <a:r>
              <a:rPr lang="en-US" altLang="zh-CN" dirty="0">
                <a:solidFill>
                  <a:srgbClr val="0070C0"/>
                </a:solidFill>
              </a:rPr>
              <a:t>/</a:t>
            </a:r>
            <a:r>
              <a:rPr lang="en-US" altLang="zh-CN" dirty="0" err="1">
                <a:solidFill>
                  <a:srgbClr val="0070C0"/>
                </a:solidFill>
              </a:rPr>
              <a:t>norbornene</a:t>
            </a:r>
            <a:r>
              <a:rPr lang="en-US" altLang="zh-CN" dirty="0">
                <a:solidFill>
                  <a:srgbClr val="0070C0"/>
                </a:solidFill>
              </a:rPr>
              <a:t> catalyzed </a:t>
            </a:r>
            <a:r>
              <a:rPr lang="en-US" altLang="zh-CN" dirty="0" err="1">
                <a:solidFill>
                  <a:srgbClr val="0070C0"/>
                </a:solidFill>
              </a:rPr>
              <a:t>ortho-amination</a:t>
            </a:r>
            <a:r>
              <a:rPr lang="en-US" altLang="zh-CN" dirty="0">
                <a:solidFill>
                  <a:srgbClr val="0070C0"/>
                </a:solidFill>
              </a:rPr>
              <a:t> reaction;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Examples are provided in 50−99% yields with high functional group tolerance;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Products exclusively at the </a:t>
            </a:r>
            <a:r>
              <a:rPr lang="en-US" altLang="zh-CN" dirty="0" err="1">
                <a:solidFill>
                  <a:srgbClr val="0070C0"/>
                </a:solidFill>
              </a:rPr>
              <a:t>ortho</a:t>
            </a:r>
            <a:r>
              <a:rPr lang="en-US" altLang="zh-CN" dirty="0">
                <a:solidFill>
                  <a:srgbClr val="0070C0"/>
                </a:solidFill>
              </a:rPr>
              <a:t>-position instead of ipso;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Oxidative addition to form a </a:t>
            </a:r>
            <a:r>
              <a:rPr lang="en-US" altLang="zh-CN" dirty="0" err="1">
                <a:solidFill>
                  <a:srgbClr val="0070C0"/>
                </a:solidFill>
              </a:rPr>
              <a:t>Pd</a:t>
            </a:r>
            <a:r>
              <a:rPr lang="en-US" altLang="zh-CN" dirty="0">
                <a:solidFill>
                  <a:srgbClr val="0070C0"/>
                </a:solidFill>
              </a:rPr>
              <a:t>(IV) intermediate or direct electrophilic substitution.</a:t>
            </a:r>
            <a:r>
              <a:rPr lang="en-US" altLang="zh-CN" dirty="0" smtClean="0"/>
              <a:t>	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4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8232" y="370505"/>
            <a:ext cx="3585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Amination</a:t>
            </a:r>
            <a:endParaRPr lang="zh-CN" altLang="en-US" sz="2800" b="1" dirty="0"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38" y="2246402"/>
            <a:ext cx="6833228" cy="33683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2646" y="1214746"/>
            <a:ext cx="2973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</a:rPr>
              <a:t> other </a:t>
            </a:r>
            <a:r>
              <a:rPr lang="en-US" altLang="zh-CN" dirty="0" smtClean="0">
                <a:solidFill>
                  <a:srgbClr val="0070C0"/>
                </a:solidFill>
              </a:rPr>
              <a:t>aromatic </a:t>
            </a:r>
            <a:r>
              <a:rPr lang="en-US" altLang="zh-CN" dirty="0" err="1" smtClean="0">
                <a:solidFill>
                  <a:srgbClr val="0070C0"/>
                </a:solidFill>
              </a:rPr>
              <a:t>amination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8232" y="370505"/>
            <a:ext cx="3447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Acylation</a:t>
            </a:r>
            <a:endParaRPr lang="zh-CN" altLang="en-US" sz="2800" b="1" dirty="0"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41" y="1912560"/>
            <a:ext cx="8291867" cy="22590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8" y="4447890"/>
            <a:ext cx="1587569" cy="14850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407" y="4447890"/>
            <a:ext cx="1632619" cy="14442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25436" y="5983783"/>
            <a:ext cx="3497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“bifunctional </a:t>
            </a:r>
            <a:r>
              <a:rPr lang="en-US" altLang="zh-CN" dirty="0">
                <a:solidFill>
                  <a:srgbClr val="0070C0"/>
                </a:solidFill>
              </a:rPr>
              <a:t>carbonate </a:t>
            </a:r>
            <a:r>
              <a:rPr lang="en-US" altLang="zh-CN" dirty="0" smtClean="0">
                <a:solidFill>
                  <a:srgbClr val="0070C0"/>
                </a:solidFill>
              </a:rPr>
              <a:t>anhydride”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4288" y="5983783"/>
            <a:ext cx="21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the key intermediate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646" y="1214746"/>
            <a:ext cx="331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synthesis of aromatic </a:t>
            </a:r>
            <a:r>
              <a:rPr lang="en-US" altLang="zh-CN" dirty="0">
                <a:solidFill>
                  <a:srgbClr val="0070C0"/>
                </a:solidFill>
              </a:rPr>
              <a:t>ketones 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8232" y="370505"/>
            <a:ext cx="6376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meta-Selective C−H Bond Activation</a:t>
            </a:r>
            <a:endParaRPr lang="zh-CN" altLang="en-US" sz="2800" b="1" dirty="0"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246" y="1814429"/>
            <a:ext cx="4502195" cy="35797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2646" y="1214746"/>
            <a:ext cx="356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Design for meta-C−H Activation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1456" y="5624498"/>
            <a:ext cx="6115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net result of the two consecutive </a:t>
            </a:r>
            <a:r>
              <a:rPr lang="en-US" altLang="zh-CN" dirty="0" err="1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ortho</a:t>
            </a: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-C−H activation</a:t>
            </a:r>
            <a:b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steps is meta-functionalization.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1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8232" y="370505"/>
            <a:ext cx="6376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meta-Selective C−H Bond Activation</a:t>
            </a:r>
            <a:endParaRPr lang="zh-CN" altLang="en-US" sz="2800" b="1" dirty="0"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46" y="2882803"/>
            <a:ext cx="8057071" cy="22856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24480" y="5870356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Nature. </a:t>
            </a:r>
            <a:r>
              <a:rPr lang="en-US" altLang="zh-CN" sz="1200" b="1" dirty="0" smtClean="0"/>
              <a:t>2014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507</a:t>
            </a:r>
            <a:r>
              <a:rPr lang="en-US" altLang="zh-CN" sz="1200" dirty="0" smtClean="0"/>
              <a:t>, 215 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5779552" y="6147355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J. Am. Chem. Soc. </a:t>
            </a:r>
            <a:r>
              <a:rPr lang="en-US" altLang="zh-CN" sz="1200" b="1" dirty="0" smtClean="0"/>
              <a:t>2015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137</a:t>
            </a:r>
            <a:r>
              <a:rPr lang="en-US" altLang="zh-CN" sz="1200" dirty="0" smtClean="0"/>
              <a:t>, 11574 </a:t>
            </a:r>
            <a:endParaRPr lang="zh-CN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3020023" y="1639666"/>
            <a:ext cx="6319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The design of a more reactive </a:t>
            </a:r>
            <a:r>
              <a:rPr lang="en-US" altLang="zh-CN" dirty="0" err="1">
                <a:solidFill>
                  <a:srgbClr val="0070C0"/>
                </a:solidFill>
              </a:rPr>
              <a:t>norbornene</a:t>
            </a:r>
            <a:r>
              <a:rPr lang="en-US" altLang="zh-CN" dirty="0">
                <a:solidFill>
                  <a:srgbClr val="0070C0"/>
                </a:solidFill>
              </a:rPr>
              <a:t> analogue and appropriate choice of a </a:t>
            </a:r>
            <a:r>
              <a:rPr lang="en-US" altLang="zh-CN" dirty="0" err="1">
                <a:solidFill>
                  <a:srgbClr val="0070C0"/>
                </a:solidFill>
              </a:rPr>
              <a:t>quinoline</a:t>
            </a:r>
            <a:r>
              <a:rPr lang="en-US" altLang="zh-CN" dirty="0">
                <a:solidFill>
                  <a:srgbClr val="0070C0"/>
                </a:solidFill>
              </a:rPr>
              <a:t>-type ligand are crucial </a:t>
            </a:r>
            <a:r>
              <a:rPr lang="en-US" altLang="zh-CN" dirty="0" smtClean="0">
                <a:solidFill>
                  <a:srgbClr val="0070C0"/>
                </a:solidFill>
              </a:rPr>
              <a:t>for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the </a:t>
            </a:r>
            <a:r>
              <a:rPr lang="en-US" altLang="zh-CN" dirty="0">
                <a:solidFill>
                  <a:srgbClr val="0070C0"/>
                </a:solidFill>
              </a:rPr>
              <a:t>success of this development.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2646" y="1214746"/>
            <a:ext cx="1405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Yu’s work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8232" y="370505"/>
            <a:ext cx="6376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meta-Selective C−H Bond Activation</a:t>
            </a:r>
            <a:endParaRPr lang="zh-CN" altLang="en-US" sz="2800" b="1" dirty="0"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646" y="1214746"/>
            <a:ext cx="16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Dong’s work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705" y="1576756"/>
            <a:ext cx="3879766" cy="1615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67281" y="6354375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J. Am. Chem. Soc. </a:t>
            </a:r>
            <a:r>
              <a:rPr lang="en-US" altLang="zh-CN" sz="1200" b="1" dirty="0" smtClean="0"/>
              <a:t>2015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137</a:t>
            </a:r>
            <a:r>
              <a:rPr lang="en-US" altLang="zh-CN" sz="1200" dirty="0" smtClean="0"/>
              <a:t>, 5887 </a:t>
            </a:r>
            <a:endParaRPr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1615770" y="3418712"/>
            <a:ext cx="6924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simple tertiary amines as the DG;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AsPh</a:t>
            </a:r>
            <a:r>
              <a:rPr lang="en-US" altLang="zh-CN" baseline="-25000" dirty="0">
                <a:solidFill>
                  <a:srgbClr val="0070C0"/>
                </a:solidFill>
              </a:rPr>
              <a:t>3</a:t>
            </a:r>
            <a:r>
              <a:rPr lang="en-US" altLang="zh-CN" dirty="0">
                <a:solidFill>
                  <a:srgbClr val="0070C0"/>
                </a:solidFill>
              </a:rPr>
              <a:t> as the ligand and a </a:t>
            </a:r>
            <a:r>
              <a:rPr lang="en-US" altLang="zh-CN" dirty="0" smtClean="0">
                <a:solidFill>
                  <a:srgbClr val="0070C0"/>
                </a:solidFill>
              </a:rPr>
              <a:t>unique “</a:t>
            </a:r>
            <a:r>
              <a:rPr lang="en-US" altLang="zh-CN" dirty="0">
                <a:solidFill>
                  <a:srgbClr val="0070C0"/>
                </a:solidFill>
              </a:rPr>
              <a:t>acetate cocktail”;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Aryl iodides with an </a:t>
            </a:r>
            <a:r>
              <a:rPr lang="en-US" altLang="zh-CN" dirty="0" err="1">
                <a:solidFill>
                  <a:srgbClr val="0070C0"/>
                </a:solidFill>
              </a:rPr>
              <a:t>ortho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electron-withdrawing </a:t>
            </a:r>
            <a:r>
              <a:rPr lang="en-US" altLang="zh-CN" dirty="0">
                <a:solidFill>
                  <a:srgbClr val="0070C0"/>
                </a:solidFill>
              </a:rPr>
              <a:t>group were employed </a:t>
            </a:r>
            <a:r>
              <a:rPr lang="en-US" altLang="zh-CN" dirty="0" smtClean="0">
                <a:solidFill>
                  <a:srgbClr val="0070C0"/>
                </a:solidFill>
              </a:rPr>
              <a:t>as </a:t>
            </a:r>
            <a:r>
              <a:rPr lang="en-US" altLang="zh-CN" dirty="0">
                <a:solidFill>
                  <a:srgbClr val="0070C0"/>
                </a:solidFill>
              </a:rPr>
              <a:t>the coupling partner;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the amine directing group can be easily installed and transformed to other common versatile functional groups</a:t>
            </a:r>
            <a:r>
              <a:rPr lang="en-US" altLang="zh-CN" dirty="0" smtClean="0">
                <a:solidFill>
                  <a:srgbClr val="0070C0"/>
                </a:solidFill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60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2646" y="1214746"/>
            <a:ext cx="6026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Postulated Catalytic Cycle for a Direct </a:t>
            </a:r>
            <a:r>
              <a:rPr lang="en-US" altLang="zh-CN" dirty="0" smtClean="0">
                <a:solidFill>
                  <a:srgbClr val="0070C0"/>
                </a:solidFill>
              </a:rPr>
              <a:t>2-Alkylation of </a:t>
            </a:r>
            <a:r>
              <a:rPr lang="en-US" altLang="zh-CN" dirty="0" err="1">
                <a:solidFill>
                  <a:srgbClr val="0070C0"/>
                </a:solidFill>
              </a:rPr>
              <a:t>Indole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16267" y="6308208"/>
            <a:ext cx="434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J. Am. Chem. Soc. </a:t>
            </a:r>
            <a:r>
              <a:rPr lang="en-US" altLang="zh-CN" sz="1200" b="1" dirty="0" smtClean="0"/>
              <a:t>2011</a:t>
            </a:r>
            <a:r>
              <a:rPr lang="en-US" altLang="zh-CN" sz="1200" dirty="0" smtClean="0"/>
              <a:t>, </a:t>
            </a:r>
            <a:r>
              <a:rPr lang="en-US" altLang="zh-CN" sz="1200" i="1" dirty="0" smtClean="0"/>
              <a:t>131</a:t>
            </a:r>
            <a:r>
              <a:rPr lang="en-US" altLang="zh-CN" sz="1200" dirty="0" smtClean="0"/>
              <a:t>, 12990 </a:t>
            </a:r>
            <a:endParaRPr lang="zh-CN" altLang="en-US" sz="1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452" y="1747363"/>
            <a:ext cx="4956346" cy="4130922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2-Alkylation</a:t>
            </a:r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 of Unprotected N-</a:t>
            </a:r>
            <a:r>
              <a:rPr lang="en-US" altLang="zh-CN" sz="2800" b="1" dirty="0" err="1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Indoles</a:t>
            </a:r>
            <a:endParaRPr lang="zh-CN" altLang="en-US" sz="2800" b="1" dirty="0"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0871" y="5800377"/>
            <a:ext cx="3335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a wide range of alkyl </a:t>
            </a:r>
            <a:r>
              <a:rPr lang="en-US" altLang="zh-CN" dirty="0" smtClean="0">
                <a:solidFill>
                  <a:srgbClr val="0070C0"/>
                </a:solidFill>
              </a:rPr>
              <a:t>bromides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various substituents on </a:t>
            </a:r>
            <a:r>
              <a:rPr lang="en-US" altLang="zh-CN" dirty="0" err="1">
                <a:solidFill>
                  <a:srgbClr val="0070C0"/>
                </a:solidFill>
              </a:rPr>
              <a:t>indole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77877"/>
            <a:ext cx="182133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Summary</a:t>
            </a: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88963" y="1879620"/>
            <a:ext cx="84338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norbornene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combination is a unique catalytic 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for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reactions via C−H 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activation;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variety 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highly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functionalized aromatic compounds can be prepared in 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straightforward fashion through this 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process;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mechanistic studies are needed to gain 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insight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reaction 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pathways;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Asymmetric catalysis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norbornene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chemistry is the possibility </a:t>
            </a:r>
            <a:r>
              <a:rPr lang="en-US" altLang="zh-C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creating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asymmetric sequences with exciting applications.</a:t>
            </a:r>
            <a:r>
              <a:rPr lang="en-US" altLang="zh-CN" dirty="0">
                <a:solidFill>
                  <a:srgbClr val="0070C0"/>
                </a:solidFill>
              </a:rPr>
              <a:t/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/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177877"/>
            <a:ext cx="228139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矩形 8"/>
          <p:cNvSpPr/>
          <p:nvPr/>
        </p:nvSpPr>
        <p:spPr>
          <a:xfrm>
            <a:off x="323528" y="1287768"/>
            <a:ext cx="2950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The feature </a:t>
            </a:r>
            <a:r>
              <a:rPr lang="en-US" altLang="zh-CN" dirty="0">
                <a:solidFill>
                  <a:srgbClr val="0070C0"/>
                </a:solidFill>
              </a:rPr>
              <a:t>of this system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94440"/>
              </p:ext>
            </p:extLst>
          </p:nvPr>
        </p:nvGraphicFramePr>
        <p:xfrm>
          <a:off x="2073663" y="2238784"/>
          <a:ext cx="5807755" cy="2171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CS ChemDraw Drawing" r:id="rId4" imgW="4822977" imgH="1804122" progId="ChemDraw.Document.6.0">
                  <p:embed/>
                </p:oleObj>
              </mc:Choice>
              <mc:Fallback>
                <p:oleObj name="CS ChemDraw Drawing" r:id="rId4" imgW="4822977" imgH="18041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3663" y="2238784"/>
                        <a:ext cx="5807755" cy="2171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464225" y="4279851"/>
            <a:ext cx="7026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70C0"/>
                </a:solidFill>
              </a:rPr>
              <a:t>The resulting </a:t>
            </a:r>
            <a:r>
              <a:rPr lang="en-US" altLang="zh-CN" dirty="0" err="1">
                <a:solidFill>
                  <a:srgbClr val="0070C0"/>
                </a:solidFill>
              </a:rPr>
              <a:t>palladacycle</a:t>
            </a:r>
            <a:r>
              <a:rPr lang="en-US" altLang="zh-CN" dirty="0">
                <a:solidFill>
                  <a:srgbClr val="0070C0"/>
                </a:solidFill>
              </a:rPr>
              <a:t> is extremely effective at directing the construction of complex organic molecules through sequential reactions.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70C0"/>
                </a:solidFill>
              </a:rPr>
              <a:t>This method enables the selective functionalization of both the </a:t>
            </a:r>
            <a:r>
              <a:rPr lang="en-US" altLang="zh-CN" dirty="0" err="1">
                <a:solidFill>
                  <a:srgbClr val="0070C0"/>
                </a:solidFill>
              </a:rPr>
              <a:t>ortho</a:t>
            </a:r>
            <a:r>
              <a:rPr lang="en-US" altLang="zh-CN" dirty="0">
                <a:solidFill>
                  <a:srgbClr val="0070C0"/>
                </a:solidFill>
              </a:rPr>
              <a:t> and ipso positions of aryl halides.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/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>
                <a:solidFill>
                  <a:srgbClr val="0070C0"/>
                </a:solidFill>
              </a:rPr>
              <a:t/>
            </a:r>
            <a:br>
              <a:rPr lang="en-US" altLang="zh-CN" dirty="0">
                <a:solidFill>
                  <a:srgbClr val="0070C0"/>
                </a:solidFill>
              </a:rPr>
            </a:b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2625589" y="2058285"/>
            <a:ext cx="121949" cy="36099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3177564" y="2426978"/>
            <a:ext cx="121949" cy="36099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6649" y="191704"/>
            <a:ext cx="18473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649" y="191704"/>
            <a:ext cx="148470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00300" y="2188028"/>
            <a:ext cx="59925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alkylation;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Recent progress</a:t>
            </a:r>
            <a:endParaRPr lang="en-US" altLang="zh-CN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9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440351" y="6438763"/>
            <a:ext cx="442392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6649" y="191704"/>
            <a:ext cx="350128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alkylation</a:t>
            </a: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8111" y="6050706"/>
            <a:ext cx="394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119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Tetrahedron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, 55,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6595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1287768"/>
            <a:ext cx="283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The initial breakthrough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21697" y="2440871"/>
            <a:ext cx="3161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rgbClr val="0070C0"/>
                </a:solidFill>
              </a:rPr>
              <a:t>Invoves</a:t>
            </a:r>
            <a:r>
              <a:rPr lang="en-US" altLang="zh-CN" dirty="0" smtClean="0">
                <a:solidFill>
                  <a:srgbClr val="0070C0"/>
                </a:solidFill>
              </a:rPr>
              <a:t> the one-pot reaction</a:t>
            </a:r>
            <a:r>
              <a:rPr lang="en-US" altLang="zh-CN" dirty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Three C-C bonds are formed </a:t>
            </a:r>
            <a:r>
              <a:rPr lang="en-US" altLang="zh-CN" dirty="0" smtClean="0">
                <a:solidFill>
                  <a:srgbClr val="0070C0"/>
                </a:solidFill>
              </a:rPr>
              <a:t>selectively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</a:rPr>
              <a:t>The unsymmetrical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 </a:t>
            </a:r>
            <a:r>
              <a:rPr lang="en-US" altLang="zh-CN" dirty="0">
                <a:solidFill>
                  <a:srgbClr val="0070C0"/>
                </a:solidFill>
              </a:rPr>
              <a:t>2,6-disubstituted </a:t>
            </a:r>
            <a:r>
              <a:rPr lang="en-US" altLang="zh-CN" dirty="0" err="1">
                <a:solidFill>
                  <a:srgbClr val="0070C0"/>
                </a:solidFill>
              </a:rPr>
              <a:t>vinylarenes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1" y="2198586"/>
            <a:ext cx="4474266" cy="33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alkylation</a:t>
            </a: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7" y="1155081"/>
            <a:ext cx="6080688" cy="463879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3528" y="1287768"/>
            <a:ext cx="187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catalytic cycle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24443" y="2179533"/>
            <a:ext cx="163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No β-hydrogen 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elimination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0088" y="5829503"/>
            <a:ext cx="7542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70C0"/>
                </a:solidFill>
              </a:rPr>
              <a:t>The cross-coupling cascade reaction depends on the </a:t>
            </a:r>
            <a:r>
              <a:rPr lang="en-US" altLang="zh-CN" dirty="0" err="1">
                <a:solidFill>
                  <a:srgbClr val="0070C0"/>
                </a:solidFill>
              </a:rPr>
              <a:t>ortho</a:t>
            </a:r>
            <a:r>
              <a:rPr lang="en-US" altLang="zh-CN" dirty="0">
                <a:solidFill>
                  <a:srgbClr val="0070C0"/>
                </a:solidFill>
              </a:rPr>
              <a:t>-directing transient mediator, </a:t>
            </a:r>
            <a:r>
              <a:rPr lang="en-US" altLang="zh-CN" dirty="0" err="1">
                <a:solidFill>
                  <a:srgbClr val="0070C0"/>
                </a:solidFill>
              </a:rPr>
              <a:t>norbornene</a:t>
            </a:r>
            <a:r>
              <a:rPr lang="en-US" altLang="zh-CN" dirty="0">
                <a:solidFill>
                  <a:srgbClr val="0070C0"/>
                </a:solidFill>
              </a:rPr>
              <a:t> and known as </a:t>
            </a:r>
            <a:r>
              <a:rPr lang="en-US" altLang="zh-CN" dirty="0" err="1">
                <a:solidFill>
                  <a:srgbClr val="0070C0"/>
                </a:solidFill>
              </a:rPr>
              <a:t>Catellani</a:t>
            </a:r>
            <a:r>
              <a:rPr lang="en-US" altLang="zh-CN" dirty="0">
                <a:solidFill>
                  <a:srgbClr val="0070C0"/>
                </a:solidFill>
              </a:rPr>
              <a:t> reaction</a:t>
            </a:r>
          </a:p>
        </p:txBody>
      </p:sp>
    </p:spTree>
    <p:extLst>
      <p:ext uri="{BB962C8B-B14F-4D97-AF65-F5344CB8AC3E}">
        <p14:creationId xmlns:p14="http://schemas.microsoft.com/office/powerpoint/2010/main" val="14360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36148"/>
            <a:ext cx="4414474" cy="3620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289" y="1924569"/>
            <a:ext cx="4501191" cy="3844017"/>
          </a:xfrm>
          <a:prstGeom prst="rect">
            <a:avLst/>
          </a:prstGeom>
        </p:spPr>
      </p:pic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2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alkylation</a:t>
            </a: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1287768"/>
            <a:ext cx="1887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other partners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6003" y="6036057"/>
            <a:ext cx="552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rapid access to </a:t>
            </a:r>
            <a:r>
              <a:rPr lang="en-US" altLang="zh-CN" dirty="0" err="1">
                <a:solidFill>
                  <a:srgbClr val="0070C0"/>
                </a:solidFill>
              </a:rPr>
              <a:t>multisubstituted</a:t>
            </a:r>
            <a:r>
              <a:rPr lang="en-US" altLang="zh-CN" dirty="0">
                <a:solidFill>
                  <a:srgbClr val="0070C0"/>
                </a:solidFill>
              </a:rPr>
              <a:t> aromatic compounds.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95" y="1955338"/>
            <a:ext cx="4858017" cy="4007304"/>
          </a:xfrm>
          <a:prstGeom prst="rect">
            <a:avLst/>
          </a:prstGeom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2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alkylation</a:t>
            </a: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1287768"/>
            <a:ext cx="271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intramolecular process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65321" y="6014341"/>
            <a:ext cx="6236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a large variety of cyclic and polycyclic </a:t>
            </a:r>
            <a:r>
              <a:rPr lang="en-US" altLang="zh-CN" dirty="0" smtClean="0">
                <a:solidFill>
                  <a:srgbClr val="0070C0"/>
                </a:solidFill>
              </a:rPr>
              <a:t>structures can be obtained.</a:t>
            </a:r>
            <a:r>
              <a:rPr lang="en-US" altLang="zh-CN" dirty="0">
                <a:solidFill>
                  <a:srgbClr val="0070C0"/>
                </a:solidFill>
              </a:rPr>
              <a:t/>
            </a:r>
            <a:br>
              <a:rPr lang="en-US" altLang="zh-CN" dirty="0">
                <a:solidFill>
                  <a:srgbClr val="0070C0"/>
                </a:solidFill>
              </a:rPr>
            </a:b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649" y="191704"/>
            <a:ext cx="18473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endParaRPr lang="en-US" altLang="zh-CN" sz="2800" b="1" dirty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649" y="191704"/>
            <a:ext cx="148470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1790BB"/>
              </a:buClr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00300" y="2188028"/>
            <a:ext cx="59925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alkylation;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prstClr val="black"/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Aromatic </a:t>
            </a:r>
            <a:r>
              <a:rPr lang="en-US" altLang="zh-CN" sz="2800" b="1" dirty="0" err="1" smtClean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arylation</a:t>
            </a:r>
            <a:r>
              <a:rPr lang="en-US" altLang="zh-CN" sz="2800" b="1" dirty="0" smtClean="0"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Recent progress</a:t>
            </a:r>
            <a:endParaRPr lang="en-US" altLang="zh-CN" sz="2800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ea typeface="楷体_GB2312"/>
              <a:cs typeface="Arial" panose="020B0604020202020204" pitchFamily="34" charset="0"/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5257</TotalTime>
  <Words>934</Words>
  <Application>Microsoft Office PowerPoint</Application>
  <PresentationFormat>全屏显示(4:3)</PresentationFormat>
  <Paragraphs>258</Paragraphs>
  <Slides>29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 Unicode MS</vt:lpstr>
      <vt:lpstr>华文宋体</vt:lpstr>
      <vt:lpstr>楷体_GB2312</vt:lpstr>
      <vt:lpstr>宋体</vt:lpstr>
      <vt:lpstr>Arial</vt:lpstr>
      <vt:lpstr>Calibri</vt:lpstr>
      <vt:lpstr>Calibri Light</vt:lpstr>
      <vt:lpstr>Verdana</vt:lpstr>
      <vt:lpstr>Wingdings</vt:lpstr>
      <vt:lpstr>Office 主题</vt:lpstr>
      <vt:lpstr>CS ChemDraw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Aromatic alkylation</vt:lpstr>
      <vt:lpstr>Aromatic alkylation</vt:lpstr>
      <vt:lpstr>Aromatic alkylation</vt:lpstr>
      <vt:lpstr>PowerPoint 演示文稿</vt:lpstr>
      <vt:lpstr>Aromatic arylation </vt:lpstr>
      <vt:lpstr>Aromatic arylation </vt:lpstr>
      <vt:lpstr>Aromatic arylation </vt:lpstr>
      <vt:lpstr>Aromatic arylation </vt:lpstr>
      <vt:lpstr>Aromatic arylation </vt:lpstr>
      <vt:lpstr>Aromatic arylation </vt:lpstr>
      <vt:lpstr>Aromatic arylation </vt:lpstr>
      <vt:lpstr>Aromatic arylation </vt:lpstr>
      <vt:lpstr>Aromatic arylation </vt:lpstr>
      <vt:lpstr>Aromatic arylation </vt:lpstr>
      <vt:lpstr>PowerPoint 演示文稿</vt:lpstr>
      <vt:lpstr>Recent progress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2-Alkylation of Unprotected N-Indoles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pfyuan</dc:creator>
  <cp:lastModifiedBy>qinglan liu</cp:lastModifiedBy>
  <cp:revision>424</cp:revision>
  <dcterms:created xsi:type="dcterms:W3CDTF">2015-12-13T09:03:09Z</dcterms:created>
  <dcterms:modified xsi:type="dcterms:W3CDTF">2016-07-04T03:33:23Z</dcterms:modified>
</cp:coreProperties>
</file>